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media/image11.jpg" ContentType="image/jpg"/>
  <Override PartName="/ppt/media/image12.jpg" ContentType="image/jpg"/>
  <Override PartName="/ppt/media/image13.jpg" ContentType="image/jpg"/>
  <Override PartName="/ppt/media/image15.jpg" ContentType="image/jpg"/>
  <Override PartName="/ppt/media/image19.jpg" ContentType="image/jpg"/>
  <Override PartName="/ppt/media/image20.jpg" ContentType="image/jpg"/>
  <Override PartName="/ppt/media/image24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42.jpg" ContentType="image/jpg"/>
  <Override PartName="/ppt/media/image45.jpg" ContentType="image/jpg"/>
  <Override PartName="/ppt/media/image48.jpg" ContentType="image/jpg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2" r:id="rId2"/>
    <p:sldMasterId id="2147483706" r:id="rId3"/>
    <p:sldMasterId id="2147483720" r:id="rId4"/>
    <p:sldMasterId id="2147483734" r:id="rId5"/>
    <p:sldMasterId id="2147483746" r:id="rId6"/>
  </p:sldMasterIdLst>
  <p:notesMasterIdLst>
    <p:notesMasterId r:id="rId63"/>
  </p:notesMasterIdLst>
  <p:sldIdLst>
    <p:sldId id="461" r:id="rId7"/>
    <p:sldId id="436" r:id="rId8"/>
    <p:sldId id="462" r:id="rId9"/>
    <p:sldId id="463" r:id="rId10"/>
    <p:sldId id="474" r:id="rId11"/>
    <p:sldId id="475" r:id="rId12"/>
    <p:sldId id="476" r:id="rId13"/>
    <p:sldId id="477" r:id="rId14"/>
    <p:sldId id="478" r:id="rId15"/>
    <p:sldId id="479" r:id="rId16"/>
    <p:sldId id="480" r:id="rId17"/>
    <p:sldId id="481" r:id="rId18"/>
    <p:sldId id="482" r:id="rId19"/>
    <p:sldId id="470" r:id="rId20"/>
    <p:sldId id="471" r:id="rId21"/>
    <p:sldId id="465" r:id="rId22"/>
    <p:sldId id="467" r:id="rId23"/>
    <p:sldId id="466" r:id="rId24"/>
    <p:sldId id="469" r:id="rId25"/>
    <p:sldId id="472" r:id="rId26"/>
    <p:sldId id="473" r:id="rId27"/>
    <p:sldId id="533" r:id="rId28"/>
    <p:sldId id="484" r:id="rId29"/>
    <p:sldId id="486" r:id="rId30"/>
    <p:sldId id="523" r:id="rId31"/>
    <p:sldId id="524" r:id="rId32"/>
    <p:sldId id="525" r:id="rId33"/>
    <p:sldId id="526" r:id="rId34"/>
    <p:sldId id="485" r:id="rId35"/>
    <p:sldId id="489" r:id="rId36"/>
    <p:sldId id="498" r:id="rId37"/>
    <p:sldId id="499" r:id="rId38"/>
    <p:sldId id="500" r:id="rId39"/>
    <p:sldId id="502" r:id="rId40"/>
    <p:sldId id="503" r:id="rId41"/>
    <p:sldId id="504" r:id="rId42"/>
    <p:sldId id="505" r:id="rId43"/>
    <p:sldId id="506" r:id="rId44"/>
    <p:sldId id="507" r:id="rId45"/>
    <p:sldId id="508" r:id="rId46"/>
    <p:sldId id="512" r:id="rId47"/>
    <p:sldId id="488" r:id="rId48"/>
    <p:sldId id="513" r:id="rId49"/>
    <p:sldId id="528" r:id="rId50"/>
    <p:sldId id="519" r:id="rId51"/>
    <p:sldId id="520" r:id="rId52"/>
    <p:sldId id="529" r:id="rId53"/>
    <p:sldId id="530" r:id="rId54"/>
    <p:sldId id="521" r:id="rId55"/>
    <p:sldId id="522" r:id="rId56"/>
    <p:sldId id="534" r:id="rId57"/>
    <p:sldId id="535" r:id="rId58"/>
    <p:sldId id="531" r:id="rId59"/>
    <p:sldId id="532" r:id="rId60"/>
    <p:sldId id="395" r:id="rId61"/>
    <p:sldId id="275" r:id="rId6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39" autoAdjust="0"/>
    <p:restoredTop sz="94660"/>
  </p:normalViewPr>
  <p:slideViewPr>
    <p:cSldViewPr>
      <p:cViewPr varScale="1">
        <p:scale>
          <a:sx n="167" d="100"/>
          <a:sy n="167" d="100"/>
        </p:scale>
        <p:origin x="17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F1740-7410-4DBB-BFDD-06932A6BADA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D9807-77C9-4E00-9F41-6AC3AFD9A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1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1356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4997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9974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92381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57991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37300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4070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2977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49963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010715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8408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96808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72401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9621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63316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14021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1928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44923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816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34586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814495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89489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81234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15930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07633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33078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32073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83742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31709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25155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88672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6580025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07251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788603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637277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01903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055118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123928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172888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1192078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24575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92474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000657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0174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57585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7463710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587643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34391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D74A-F8A2-43FC-BCE4-19C8321E3E32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18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5BD2-0B84-491E-AAEE-64E8DA44A3AD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CB8-96BC-4FB3-86A6-6F84A1C117DB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50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6CF4-5FF1-4A9B-9760-E8DEFBA11C42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824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986E-A085-4358-87DA-1857446B8812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571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23F-E63B-43C6-AC27-72A9041E3046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402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D85C-BFBE-407C-B58A-97E489ADDFAE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9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965163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39AB-2F3D-41C5-B38C-9012316C7E2F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469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FEAD-7F26-490D-A4B7-2DD54A82330F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04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2DBF-B52C-4512-9668-DE45D4C0BE26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0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1639-A094-42EF-AAEE-B2FA14E5DED5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48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6F22-F7AD-4475-BCEC-AC20645A0856}" type="datetime1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309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ED55-6E87-465D-8488-D29D20DB3BFC}" type="datetime1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409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8EAA-79A9-4C94-94D7-3DBA99EE4DAF}" type="datetime1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094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722D-E316-4BE7-975B-680A19821371}" type="datetime1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04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E104-98E6-418F-B86E-780344565934}" type="datetime1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02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D443-50BB-41AF-A4C9-01478578783C}" type="datetime1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23569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69E0-67C8-4400-8A77-1FF449CE6646}" type="datetime1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095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FD40E-AF76-4114-93A1-FD08F3C644D1}" type="datetime1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475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26-685C-44B7-95AE-57EF0B54DD80}" type="datetime1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78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66DA-4FAD-459D-B9CF-A7B7EF4464B4}" type="datetime1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283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539C-6165-43B2-99C3-994F44CBE1BA}" type="datetime1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464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6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9415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17926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20034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4945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12040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9819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61088-304C-4C92-B0AD-6C326551F9ED}" type="datetime1">
              <a:rPr lang="en-US" smtClean="0"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56F8D-EE63-4E89-8C2B-08B455BC0796}" type="datetime1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0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hat-is-deep-learnin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8/04/top-16-open-source-deep-learning-libraries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5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vestopedia.com/terms/m/machine-learning.asp" TargetMode="External"/><Relationship Id="rId1" Type="http://schemas.openxmlformats.org/officeDocument/2006/relationships/slideLayout" Target="../slideLayouts/slideLayout6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5.xml"/><Relationship Id="rId1" Type="http://schemas.openxmlformats.org/officeDocument/2006/relationships/themeOverride" Target="../theme/themeOverride3.xml"/><Relationship Id="rId5" Type="http://schemas.openxmlformats.org/officeDocument/2006/relationships/hyperlink" Target="https://www.linkedin.com/pulse/list-useful-links-videos-slides-articles-deep-farshid-pirahansiah?articleId=6274891035365732352#comments-6274891035365732352&amp;trk=prof-post" TargetMode="External"/><Relationship Id="rId4" Type="http://schemas.openxmlformats.org/officeDocument/2006/relationships/hyperlink" Target="https://www.youtube.com/watch?v=yX8KuPZCAMo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inspirational-applications-deep-learn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666" y="1890085"/>
            <a:ext cx="6633797" cy="890587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>
                <a:latin typeface="Georgia" panose="02040502050405020303" pitchFamily="18" charset="0"/>
              </a:rPr>
              <a:t>Welcome to Deep Learning programming!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81172" y="2891021"/>
            <a:ext cx="7848600" cy="847725"/>
          </a:xfrm>
          <a:prstGeom prst="rect">
            <a:avLst/>
          </a:prstGeom>
          <a:ln/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altLang="en-US" sz="1800" dirty="0">
                <a:solidFill>
                  <a:prstClr val="white"/>
                </a:solidFill>
                <a:latin typeface="Georgia" panose="02040502050405020303" pitchFamily="18" charset="0"/>
              </a:rPr>
              <a:t>Keras for Deep Learning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3D98B-4839-4E64-B511-F6ACE9F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pPr defTabSz="685800">
              <a:defRPr/>
            </a:pPr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>
                <a:defRPr/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E3E82D2-5D9B-4911-88F7-DBCDD442E1D4}"/>
              </a:ext>
            </a:extLst>
          </p:cNvPr>
          <p:cNvSpPr/>
          <p:nvPr/>
        </p:nvSpPr>
        <p:spPr>
          <a:xfrm>
            <a:off x="3820967" y="384424"/>
            <a:ext cx="1339197" cy="1339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5287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515926" y="2063918"/>
            <a:ext cx="3399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Sample of Automatic Handwriting Generation</a:t>
            </a:r>
          </a:p>
        </p:txBody>
      </p:sp>
      <p:pic>
        <p:nvPicPr>
          <p:cNvPr id="4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1BB0EF18-05CF-4C18-81CA-D558B091B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1276351"/>
            <a:ext cx="5021580" cy="2456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688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515926" y="2063918"/>
            <a:ext cx="3399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Automatic Image Caption Generation</a:t>
            </a:r>
          </a:p>
        </p:txBody>
      </p:sp>
      <p:pic>
        <p:nvPicPr>
          <p:cNvPr id="7" name="Picture 6" descr="A picture containing photo, showing, different, show&#10;&#10;Description generated with very high confidence">
            <a:extLst>
              <a:ext uri="{FF2B5EF4-FFF2-40B4-BE49-F238E27FC236}">
                <a16:creationId xmlns:a16="http://schemas.microsoft.com/office/drawing/2014/main" id="{6722F681-3C1A-45C1-B1AA-46F094F2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42969"/>
            <a:ext cx="4419600" cy="340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449580" y="1282601"/>
            <a:ext cx="44272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Natural Language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Speech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Computer Vision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Many more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674BA20-FFCF-4D72-A24B-125A62E60665}"/>
              </a:ext>
            </a:extLst>
          </p:cNvPr>
          <p:cNvSpPr/>
          <p:nvPr/>
        </p:nvSpPr>
        <p:spPr>
          <a:xfrm>
            <a:off x="5410200" y="1374904"/>
            <a:ext cx="3200400" cy="2568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99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1317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Georgia" panose="02040502050405020303" pitchFamily="18" charset="0"/>
              </a:rPr>
              <a:t>Challenges!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C16407D-4BC6-4A9C-9A8F-516DEF48A6F6}"/>
              </a:ext>
            </a:extLst>
          </p:cNvPr>
          <p:cNvSpPr/>
          <p:nvPr/>
        </p:nvSpPr>
        <p:spPr>
          <a:xfrm>
            <a:off x="457200" y="971550"/>
            <a:ext cx="4114800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CA415E3-7020-C044-96B4-BD9539BD7F20}"/>
              </a:ext>
            </a:extLst>
          </p:cNvPr>
          <p:cNvSpPr/>
          <p:nvPr/>
        </p:nvSpPr>
        <p:spPr>
          <a:xfrm>
            <a:off x="4724400" y="971550"/>
            <a:ext cx="3886200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70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Why is Deep Learning?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173208-661D-4882-8A9E-4DA237147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11088"/>
            <a:ext cx="4824931" cy="3496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28D8F2-37C3-4E7F-B7D6-ACD0DF248EA0}"/>
              </a:ext>
            </a:extLst>
          </p:cNvPr>
          <p:cNvSpPr/>
          <p:nvPr/>
        </p:nvSpPr>
        <p:spPr>
          <a:xfrm>
            <a:off x="457200" y="4611200"/>
            <a:ext cx="6553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https://machinelearningmastery.com/what-is-deep-learning/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527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"Brain"-like: Feature Hierarchies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BDE93-8EC1-48FB-85C1-E03E21902C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Georgia" panose="02040502050405020303" pitchFamily="18" charset="0"/>
              </a:rPr>
              <a:t>A deep learning model is designed to continually analyze data with a logic structure similar to how a human would draw 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9960B-B4FB-4492-8A4D-B9FA60110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573AE0E-04AA-4636-84AA-B0730EA8889B}"/>
              </a:ext>
            </a:extLst>
          </p:cNvPr>
          <p:cNvSpPr/>
          <p:nvPr/>
        </p:nvSpPr>
        <p:spPr>
          <a:xfrm>
            <a:off x="4648200" y="1200150"/>
            <a:ext cx="4038600" cy="3500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</p:spTree>
    <p:extLst>
      <p:ext uri="{BB962C8B-B14F-4D97-AF65-F5344CB8AC3E}">
        <p14:creationId xmlns:p14="http://schemas.microsoft.com/office/powerpoint/2010/main" val="247986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4897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dirty="0">
                <a:latin typeface="Georgia" panose="02040502050405020303" pitchFamily="18" charset="0"/>
              </a:rPr>
              <a:t>How does Deep Learning work?</a:t>
            </a: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1366282" y="1267287"/>
            <a:ext cx="6411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realize and differentiate circle and square?</a:t>
            </a:r>
          </a:p>
        </p:txBody>
      </p:sp>
      <p:pic>
        <p:nvPicPr>
          <p:cNvPr id="8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E402C38F-D693-439D-927D-CBF559D73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1752537"/>
            <a:ext cx="3676649" cy="2313753"/>
          </a:xfrm>
        </p:spPr>
      </p:pic>
    </p:spTree>
    <p:extLst>
      <p:ext uri="{BB962C8B-B14F-4D97-AF65-F5344CB8AC3E}">
        <p14:creationId xmlns:p14="http://schemas.microsoft.com/office/powerpoint/2010/main" val="236417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Hierarchical feature extraction in Deep Learning</a:t>
            </a:r>
            <a:endParaRPr lang="en-US" sz="28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457200" y="1200150"/>
            <a:ext cx="82296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thing our eyes do is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Check whether there are 4 lines associated with a figure or not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If we find 4 lines, we further check, if they are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connected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closed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perpendicular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they are equal as well</a:t>
            </a:r>
          </a:p>
        </p:txBody>
      </p:sp>
    </p:spTree>
    <p:extLst>
      <p:ext uri="{BB962C8B-B14F-4D97-AF65-F5344CB8AC3E}">
        <p14:creationId xmlns:p14="http://schemas.microsoft.com/office/powerpoint/2010/main" val="46164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Hierarchical feature extraction in Deep Learning</a:t>
            </a:r>
            <a:endParaRPr lang="en-US" sz="28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533400" y="1373636"/>
            <a:ext cx="8316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took a complex task (identifying a square) and broke it in simple less abstract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essentially does this at a large scale</a:t>
            </a:r>
          </a:p>
        </p:txBody>
      </p:sp>
    </p:spTree>
    <p:extLst>
      <p:ext uri="{BB962C8B-B14F-4D97-AF65-F5344CB8AC3E}">
        <p14:creationId xmlns:p14="http://schemas.microsoft.com/office/powerpoint/2010/main" val="245531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Feature Hierarchies: Vision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D90D5-1E2C-4E49-B082-9D18FA25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71550"/>
            <a:ext cx="5182049" cy="35969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ED08BE9-E9F2-4F63-929C-99B67D6E834F}"/>
              </a:ext>
            </a:extLst>
          </p:cNvPr>
          <p:cNvSpPr/>
          <p:nvPr/>
        </p:nvSpPr>
        <p:spPr>
          <a:xfrm>
            <a:off x="5893912" y="3943350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input layer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A8C2A-7D99-4E07-96D7-98A9D06CBD2A}"/>
              </a:ext>
            </a:extLst>
          </p:cNvPr>
          <p:cNvSpPr/>
          <p:nvPr/>
        </p:nvSpPr>
        <p:spPr>
          <a:xfrm>
            <a:off x="5769679" y="2569971"/>
            <a:ext cx="1664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hidden layer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24388D-7338-4CC8-917B-D96FBBF2856A}"/>
              </a:ext>
            </a:extLst>
          </p:cNvPr>
          <p:cNvSpPr/>
          <p:nvPr/>
        </p:nvSpPr>
        <p:spPr>
          <a:xfrm>
            <a:off x="5796979" y="1142014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output layer</a:t>
            </a: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B5E75236-A627-4271-A914-D2589E8D8B37}"/>
              </a:ext>
            </a:extLst>
          </p:cNvPr>
          <p:cNvSpPr/>
          <p:nvPr/>
        </p:nvSpPr>
        <p:spPr>
          <a:xfrm>
            <a:off x="7516355" y="971550"/>
            <a:ext cx="1371600" cy="3596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CFD70ADF-D765-4A0C-A338-153676D5CE43}"/>
              </a:ext>
            </a:extLst>
          </p:cNvPr>
          <p:cNvSpPr/>
          <p:nvPr/>
        </p:nvSpPr>
        <p:spPr>
          <a:xfrm>
            <a:off x="4548963" y="4106700"/>
            <a:ext cx="1352310" cy="13050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Left 46">
            <a:extLst>
              <a:ext uri="{FF2B5EF4-FFF2-40B4-BE49-F238E27FC236}">
                <a16:creationId xmlns:a16="http://schemas.microsoft.com/office/drawing/2014/main" id="{2D6C5B33-2D6C-4AB2-9216-43734350FBCF}"/>
              </a:ext>
            </a:extLst>
          </p:cNvPr>
          <p:cNvSpPr/>
          <p:nvPr/>
        </p:nvSpPr>
        <p:spPr>
          <a:xfrm rot="20313515">
            <a:off x="5039647" y="2994518"/>
            <a:ext cx="813579" cy="114059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Left 47">
            <a:extLst>
              <a:ext uri="{FF2B5EF4-FFF2-40B4-BE49-F238E27FC236}">
                <a16:creationId xmlns:a16="http://schemas.microsoft.com/office/drawing/2014/main" id="{ED8EF50C-8B5B-447C-903E-76DE44BECF2F}"/>
              </a:ext>
            </a:extLst>
          </p:cNvPr>
          <p:cNvSpPr/>
          <p:nvPr/>
        </p:nvSpPr>
        <p:spPr>
          <a:xfrm>
            <a:off x="5181600" y="1313728"/>
            <a:ext cx="647912" cy="195823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BF9F2F8E-166D-458A-B2EF-9232B78C83AD}"/>
              </a:ext>
            </a:extLst>
          </p:cNvPr>
          <p:cNvSpPr/>
          <p:nvPr/>
        </p:nvSpPr>
        <p:spPr>
          <a:xfrm rot="664974">
            <a:off x="5010540" y="2583448"/>
            <a:ext cx="779763" cy="118489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1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62151"/>
            <a:ext cx="7467600" cy="973931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E8B5-B26D-4664-835F-2D5A2E8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210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Biological Neuron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2E956A3-7C24-464A-A484-D60B0E652288}"/>
              </a:ext>
            </a:extLst>
          </p:cNvPr>
          <p:cNvSpPr/>
          <p:nvPr/>
        </p:nvSpPr>
        <p:spPr>
          <a:xfrm>
            <a:off x="1143241" y="1119109"/>
            <a:ext cx="6857518" cy="2904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127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  <p:extLst>
      <p:ext uri="{BB962C8B-B14F-4D97-AF65-F5344CB8AC3E}">
        <p14:creationId xmlns:p14="http://schemas.microsoft.com/office/powerpoint/2010/main" val="358339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Artificial Neurons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3115E3E-D6FD-477B-B339-6FA6704DB86E}"/>
              </a:ext>
            </a:extLst>
          </p:cNvPr>
          <p:cNvSpPr/>
          <p:nvPr/>
        </p:nvSpPr>
        <p:spPr>
          <a:xfrm>
            <a:off x="1051801" y="1123950"/>
            <a:ext cx="6552959" cy="3267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127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  <p:extLst>
      <p:ext uri="{BB962C8B-B14F-4D97-AF65-F5344CB8AC3E}">
        <p14:creationId xmlns:p14="http://schemas.microsoft.com/office/powerpoint/2010/main" val="4049315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C066-6A92-439D-B6A7-0BFAEA72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latin typeface="Georgia" panose="02040502050405020303" pitchFamily="18" charset="0"/>
              </a:rPr>
              <a:t>House price prediction neural network</a:t>
            </a:r>
          </a:p>
        </p:txBody>
      </p:sp>
      <p:pic>
        <p:nvPicPr>
          <p:cNvPr id="6" name="Content Placeholder 5" descr="A picture containing device&#10;&#10;Description generated with high confidence">
            <a:extLst>
              <a:ext uri="{FF2B5EF4-FFF2-40B4-BE49-F238E27FC236}">
                <a16:creationId xmlns:a16="http://schemas.microsoft.com/office/drawing/2014/main" id="{8B79FC1F-C4DC-4543-AB77-FC0EE27CE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097519"/>
            <a:ext cx="7543800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7F794-CDBA-457A-9449-13F7B25A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70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5" y="1978271"/>
            <a:ext cx="7554791" cy="936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Deep Learning Libraries and Platforms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1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dirty="0">
                <a:latin typeface="Georgia" panose="02040502050405020303" pitchFamily="18" charset="0"/>
              </a:rPr>
              <a:t>Deep Learning Libraries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449580" y="1282601"/>
            <a:ext cx="44272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1" dirty="0">
                <a:latin typeface="Georgia" panose="02040502050405020303" pitchFamily="18" charset="0"/>
              </a:rPr>
              <a:t>Keras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Caffe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Microsoft Cognitive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PyTorch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Apache </a:t>
            </a:r>
            <a:r>
              <a:rPr lang="en-US" sz="1200" dirty="0" err="1">
                <a:latin typeface="Georgia" panose="02040502050405020303" pitchFamily="18" charset="0"/>
              </a:rPr>
              <a:t>MXnet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DeepLearning4J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Theano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TFLearn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Torch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Caffe2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PaddlePaddle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DLib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Chainer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Neon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Lasagne</a:t>
            </a:r>
            <a:endParaRPr lang="en-US" sz="1200" dirty="0">
              <a:latin typeface="Georgia" panose="02040502050405020303" pitchFamily="18" charset="0"/>
            </a:endParaRP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9CE426D-7457-472C-BA02-9F60BDFF7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7884"/>
            <a:ext cx="3206846" cy="280773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916C95-5DEE-4D32-85A3-AB3328EBAA70}"/>
              </a:ext>
            </a:extLst>
          </p:cNvPr>
          <p:cNvSpPr/>
          <p:nvPr/>
        </p:nvSpPr>
        <p:spPr>
          <a:xfrm>
            <a:off x="381000" y="4627187"/>
            <a:ext cx="601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https://www.kdnuggets.com/2018/04/top-16-open-source-deep-learning-libraries.html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080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1BEE-1077-46ED-8EF3-4EE84573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21094"/>
          </a:xfrm>
        </p:spPr>
        <p:txBody>
          <a:bodyPr>
            <a:noAutofit/>
          </a:bodyPr>
          <a:lstStyle/>
          <a:p>
            <a:pPr algn="l"/>
            <a:br>
              <a:rPr lang="en-US" sz="3000" spc="-3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Industry</a:t>
            </a:r>
            <a:r>
              <a:rPr lang="en-US" sz="3000" spc="-1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65" dirty="0">
                <a:latin typeface="Helvetica" panose="020B0604020202020204" pitchFamily="34" charset="0"/>
                <a:cs typeface="Helvetica" panose="020B0604020202020204" pitchFamily="34" charset="0"/>
              </a:rPr>
              <a:t>traction</a:t>
            </a:r>
            <a:b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E19BB-2620-4C48-9FB3-A114C599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CADBF3F-B82C-40EF-BE94-89A4673F630B}"/>
              </a:ext>
            </a:extLst>
          </p:cNvPr>
          <p:cNvSpPr/>
          <p:nvPr/>
        </p:nvSpPr>
        <p:spPr>
          <a:xfrm>
            <a:off x="380999" y="1066722"/>
            <a:ext cx="2403970" cy="752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AF0E533-2ABF-4CD7-8561-A2CC88190127}"/>
              </a:ext>
            </a:extLst>
          </p:cNvPr>
          <p:cNvSpPr/>
          <p:nvPr/>
        </p:nvSpPr>
        <p:spPr>
          <a:xfrm>
            <a:off x="3287993" y="1204197"/>
            <a:ext cx="2331745" cy="496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0EEE884-A18B-4DD1-91A1-CBC619D1D0A0}"/>
              </a:ext>
            </a:extLst>
          </p:cNvPr>
          <p:cNvSpPr/>
          <p:nvPr/>
        </p:nvSpPr>
        <p:spPr>
          <a:xfrm>
            <a:off x="6260062" y="992280"/>
            <a:ext cx="2464817" cy="1027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C746E48-3886-416B-A983-2418C2D549CB}"/>
              </a:ext>
            </a:extLst>
          </p:cNvPr>
          <p:cNvSpPr/>
          <p:nvPr/>
        </p:nvSpPr>
        <p:spPr>
          <a:xfrm>
            <a:off x="413599" y="2339270"/>
            <a:ext cx="2253395" cy="450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ADCCF40-8558-4DCC-A00A-0F780C4AAE85}"/>
              </a:ext>
            </a:extLst>
          </p:cNvPr>
          <p:cNvSpPr/>
          <p:nvPr/>
        </p:nvSpPr>
        <p:spPr>
          <a:xfrm>
            <a:off x="3287993" y="2156200"/>
            <a:ext cx="2331745" cy="8310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645A41C-B1F8-454A-BEC9-8E89CF864BF8}"/>
              </a:ext>
            </a:extLst>
          </p:cNvPr>
          <p:cNvSpPr/>
          <p:nvPr/>
        </p:nvSpPr>
        <p:spPr>
          <a:xfrm>
            <a:off x="6240737" y="2431820"/>
            <a:ext cx="2570994" cy="496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5BCFF9D5-04FC-416A-8F73-242CE6577554}"/>
              </a:ext>
            </a:extLst>
          </p:cNvPr>
          <p:cNvSpPr txBox="1"/>
          <p:nvPr/>
        </p:nvSpPr>
        <p:spPr>
          <a:xfrm>
            <a:off x="4109835" y="4347921"/>
            <a:ext cx="8039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0" dirty="0">
                <a:latin typeface="Trebuchet MS"/>
                <a:cs typeface="Trebuchet MS"/>
              </a:rPr>
              <a:t>etc...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17BBCC9-F177-40C2-B78F-053757C62FE6}"/>
              </a:ext>
            </a:extLst>
          </p:cNvPr>
          <p:cNvSpPr/>
          <p:nvPr/>
        </p:nvSpPr>
        <p:spPr>
          <a:xfrm>
            <a:off x="444886" y="3413368"/>
            <a:ext cx="1802696" cy="4506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EA2F069-3B6C-4E3F-87D9-278C63A0FC81}"/>
              </a:ext>
            </a:extLst>
          </p:cNvPr>
          <p:cNvSpPr/>
          <p:nvPr/>
        </p:nvSpPr>
        <p:spPr>
          <a:xfrm>
            <a:off x="7099860" y="3125193"/>
            <a:ext cx="1599224" cy="10270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4DAF8A6-B05E-4B52-98A7-53B9BC16DCD7}"/>
              </a:ext>
            </a:extLst>
          </p:cNvPr>
          <p:cNvSpPr/>
          <p:nvPr/>
        </p:nvSpPr>
        <p:spPr>
          <a:xfrm>
            <a:off x="4943490" y="3263118"/>
            <a:ext cx="2015845" cy="10270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195E423E-0F40-4DB3-8503-D835CA952C42}"/>
              </a:ext>
            </a:extLst>
          </p:cNvPr>
          <p:cNvSpPr/>
          <p:nvPr/>
        </p:nvSpPr>
        <p:spPr>
          <a:xfrm>
            <a:off x="2784969" y="3442642"/>
            <a:ext cx="1772036" cy="4966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857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8222-73FD-4516-9DC3-EB355937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3000" spc="-40" dirty="0">
                <a:latin typeface="Helvetica" panose="020B0604020202020204" pitchFamily="34" charset="0"/>
                <a:cs typeface="Helvetica" panose="020B0604020202020204" pitchFamily="34" charset="0"/>
              </a:rPr>
              <a:t>Startup-land</a:t>
            </a:r>
            <a:r>
              <a:rPr lang="en-US" sz="3000" spc="-1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65" dirty="0">
                <a:latin typeface="Helvetica" panose="020B0604020202020204" pitchFamily="34" charset="0"/>
                <a:cs typeface="Helvetica" panose="020B0604020202020204" pitchFamily="34" charset="0"/>
              </a:rPr>
              <a:t>traction</a:t>
            </a:r>
            <a:b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3986C-4671-40FC-B679-90A5068B8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26</a:t>
            </a:fld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80356AA5-FEF2-4D3A-9D7D-62021F344945}"/>
              </a:ext>
            </a:extLst>
          </p:cNvPr>
          <p:cNvSpPr/>
          <p:nvPr/>
        </p:nvSpPr>
        <p:spPr>
          <a:xfrm>
            <a:off x="2029819" y="1123950"/>
            <a:ext cx="5084362" cy="3243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9071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833B-DF26-487E-B9C5-6652CB8B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173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3000" spc="15" dirty="0"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en-US" sz="3000" spc="-1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65" dirty="0">
                <a:latin typeface="Helvetica" panose="020B0604020202020204" pitchFamily="34" charset="0"/>
                <a:cs typeface="Helvetica" panose="020B0604020202020204" pitchFamily="34" charset="0"/>
              </a:rPr>
              <a:t>traction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BBC1E-03D0-4965-9274-094EA0BB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27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25B0C19-EB7B-4E0F-A9E7-516CBDBF7D9A}"/>
              </a:ext>
            </a:extLst>
          </p:cNvPr>
          <p:cNvSpPr/>
          <p:nvPr/>
        </p:nvSpPr>
        <p:spPr>
          <a:xfrm>
            <a:off x="152399" y="1310247"/>
            <a:ext cx="4522215" cy="3158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08A2F71-52EF-49C8-9C8D-AA349FFD1F75}"/>
              </a:ext>
            </a:extLst>
          </p:cNvPr>
          <p:cNvSpPr/>
          <p:nvPr/>
        </p:nvSpPr>
        <p:spPr>
          <a:xfrm>
            <a:off x="4515365" y="1336972"/>
            <a:ext cx="4522215" cy="3105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6663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C6CC-45C9-4FB4-99C9-566380F1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spc="25" dirty="0"/>
              <a:t>Keras </a:t>
            </a:r>
            <a:r>
              <a:rPr lang="en-US" sz="3000" dirty="0"/>
              <a:t>is </a:t>
            </a:r>
            <a:r>
              <a:rPr lang="en-US" sz="3000" spc="-90" dirty="0"/>
              <a:t>multi-backend,</a:t>
            </a:r>
            <a:r>
              <a:rPr lang="en-US" sz="3000" spc="-475" dirty="0"/>
              <a:t> </a:t>
            </a:r>
            <a:r>
              <a:rPr lang="en-US" sz="3000" spc="-140" dirty="0"/>
              <a:t>multi-platform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FA390-3C6D-4095-AA1C-8553F85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28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28024D3-FACA-468E-8EAD-DC215623E34D}"/>
              </a:ext>
            </a:extLst>
          </p:cNvPr>
          <p:cNvSpPr txBox="1"/>
          <p:nvPr/>
        </p:nvSpPr>
        <p:spPr>
          <a:xfrm>
            <a:off x="685800" y="1213485"/>
            <a:ext cx="4572000" cy="2752677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525"/>
              </a:spcBef>
              <a:buChar char="-"/>
              <a:tabLst>
                <a:tab pos="309245" algn="l"/>
                <a:tab pos="309880" algn="l"/>
              </a:tabLst>
            </a:pP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Python,</a:t>
            </a:r>
            <a:r>
              <a:rPr sz="18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33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1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Unix,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</a:t>
            </a:r>
            <a:r>
              <a:rPr sz="14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OSX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9880" indent="-297180">
              <a:lnSpc>
                <a:spcPct val="100000"/>
              </a:lnSpc>
              <a:spcBef>
                <a:spcPts val="254"/>
              </a:spcBef>
              <a:buChar char="-"/>
              <a:tabLst>
                <a:tab pos="309245" algn="l"/>
                <a:tab pos="309880" algn="l"/>
              </a:tabLst>
            </a:pP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sz="1800" spc="-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with…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33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CNTK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Theano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MXNet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PlaidML</a:t>
            </a:r>
          </a:p>
          <a:p>
            <a:pPr marL="485140">
              <a:lnSpc>
                <a:spcPct val="100000"/>
              </a:lnSpc>
              <a:spcBef>
                <a:spcPts val="270"/>
              </a:spcBef>
              <a:tabLst>
                <a:tab pos="766445" algn="l"/>
              </a:tabLst>
            </a:pPr>
            <a:r>
              <a:rPr sz="1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</a:t>
            </a:r>
            <a:r>
              <a:rPr sz="1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9880" indent="-297180">
              <a:lnSpc>
                <a:spcPct val="100000"/>
              </a:lnSpc>
              <a:spcBef>
                <a:spcPts val="254"/>
              </a:spcBef>
              <a:buChar char="-"/>
              <a:tabLst>
                <a:tab pos="309245" algn="l"/>
                <a:tab pos="309880" algn="l"/>
              </a:tabLst>
            </a:pP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CPU,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GPU,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AMD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GPU,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TPU...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80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What's TensorFlow™?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FB20B-2139-4439-8410-81AA99A34647}"/>
              </a:ext>
            </a:extLst>
          </p:cNvPr>
          <p:cNvSpPr/>
          <p:nvPr/>
        </p:nvSpPr>
        <p:spPr>
          <a:xfrm>
            <a:off x="457200" y="1067038"/>
            <a:ext cx="7772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source software library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computation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flow graphs?!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developed by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Brain Team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conduct machine learning and deep neural networks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enough to be applicable in a wide variety of other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provides an extensive suite of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allow users to  build various models from scratch</a:t>
            </a:r>
          </a:p>
        </p:txBody>
      </p:sp>
    </p:spTree>
    <p:extLst>
      <p:ext uri="{BB962C8B-B14F-4D97-AF65-F5344CB8AC3E}">
        <p14:creationId xmlns:p14="http://schemas.microsoft.com/office/powerpoint/2010/main" val="194647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Objective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7181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What is Deep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Application of Deep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A brief introduction to how Deep Learning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Introduction to </a:t>
            </a:r>
            <a:r>
              <a:rPr lang="en-US" sz="1800" spc="-5" dirty="0">
                <a:latin typeface="Georgia"/>
                <a:cs typeface="Georgia"/>
              </a:rPr>
              <a:t>Keras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spc="-5" dirty="0">
                <a:latin typeface="Georgia"/>
                <a:cs typeface="Georgia"/>
              </a:rPr>
              <a:t>Basic operations in Keras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spc="-5" dirty="0">
                <a:latin typeface="Georgia"/>
                <a:cs typeface="Georgia"/>
              </a:rPr>
              <a:t>Use case: diabetes prediction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1800" dirty="0">
              <a:latin typeface="Georgia" panose="02040502050405020303" pitchFamily="18" charset="0"/>
            </a:endParaRPr>
          </a:p>
          <a:p>
            <a:endParaRPr lang="en-US" sz="1500" dirty="0"/>
          </a:p>
          <a:p>
            <a:pPr lvl="0">
              <a:buClr>
                <a:srgbClr val="0072BC"/>
              </a:buClr>
            </a:pPr>
            <a:endParaRPr lang="en-US" sz="1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93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81508" y="4790121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ACACAC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203100-8EFC-4D8D-89FE-31705F6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en-US" sz="2800" dirty="0">
                <a:latin typeface="Georgia" panose="02040502050405020303" pitchFamily="18" charset="0"/>
              </a:rPr>
              <a:t>Getting the idea of Computation Graph</a:t>
            </a: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BCBB09-815E-4D51-93EC-F7048363BA61}"/>
              </a:ext>
            </a:extLst>
          </p:cNvPr>
          <p:cNvSpPr/>
          <p:nvPr/>
        </p:nvSpPr>
        <p:spPr>
          <a:xfrm>
            <a:off x="495299" y="1059419"/>
            <a:ext cx="828620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a specified type of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directed</a:t>
            </a:r>
            <a:r>
              <a:rPr lang="en-US" sz="2000" dirty="0">
                <a:latin typeface="Georgia" panose="02040502050405020303" pitchFamily="18" charset="0"/>
              </a:rPr>
              <a:t>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series of functions chained</a:t>
            </a:r>
            <a:r>
              <a:rPr lang="en-US" sz="2000" dirty="0">
                <a:latin typeface="Georgia" panose="02040502050405020303" pitchFamily="18" charset="0"/>
              </a:rPr>
              <a:t> together, each passing its output to zero, one or more functions further in the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This will enable user to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construct a complex transformation on data </a:t>
            </a:r>
            <a:r>
              <a:rPr lang="en-US" sz="2000" dirty="0">
                <a:latin typeface="Georgia" panose="02040502050405020303" pitchFamily="18" charset="0"/>
              </a:rPr>
              <a:t>by using blocks of smaller mathematical functions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TensorFlow programs are usually structured into a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construction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phase</a:t>
            </a:r>
            <a:r>
              <a:rPr lang="en-US" sz="2000" dirty="0">
                <a:latin typeface="Georgia" panose="02040502050405020303" pitchFamily="18" charset="0"/>
              </a:rPr>
              <a:t>, that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assembles a graph</a:t>
            </a:r>
            <a:r>
              <a:rPr lang="en-US" sz="2000" dirty="0">
                <a:latin typeface="Georgia" panose="02040502050405020303" pitchFamily="18" charset="0"/>
              </a:rPr>
              <a:t>, and an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execution phase </a:t>
            </a:r>
            <a:r>
              <a:rPr lang="en-US" sz="2000" dirty="0">
                <a:latin typeface="Georgia" panose="02040502050405020303" pitchFamily="18" charset="0"/>
              </a:rPr>
              <a:t>that uses a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session</a:t>
            </a:r>
            <a:r>
              <a:rPr lang="en-US" sz="2000" dirty="0">
                <a:latin typeface="Georgia" panose="02040502050405020303" pitchFamily="18" charset="0"/>
              </a:rPr>
              <a:t> to </a:t>
            </a:r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execute ops </a:t>
            </a:r>
            <a:r>
              <a:rPr lang="en-US" sz="2000" dirty="0">
                <a:latin typeface="Georgia" panose="02040502050405020303" pitchFamily="18" charset="0"/>
              </a:rPr>
              <a:t>in the  graph</a:t>
            </a:r>
          </a:p>
        </p:txBody>
      </p:sp>
    </p:spTree>
    <p:extLst>
      <p:ext uri="{BB962C8B-B14F-4D97-AF65-F5344CB8AC3E}">
        <p14:creationId xmlns:p14="http://schemas.microsoft.com/office/powerpoint/2010/main" val="3136340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Data Flow Graphs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19806DA-9C93-4AE1-B178-D679976B842F}"/>
              </a:ext>
            </a:extLst>
          </p:cNvPr>
          <p:cNvSpPr/>
          <p:nvPr/>
        </p:nvSpPr>
        <p:spPr>
          <a:xfrm>
            <a:off x="1524000" y="2447390"/>
            <a:ext cx="5728613" cy="2367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414C5E-4857-48A7-BD0B-C79868124B1D}"/>
              </a:ext>
            </a:extLst>
          </p:cNvPr>
          <p:cNvSpPr/>
          <p:nvPr/>
        </p:nvSpPr>
        <p:spPr>
          <a:xfrm>
            <a:off x="457200" y="1123951"/>
            <a:ext cx="8458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TensorFlow separates the definition of computations from their execution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Phase 1: assemble a graph</a:t>
            </a:r>
          </a:p>
          <a:p>
            <a:r>
              <a:rPr lang="en-US" sz="2000" dirty="0">
                <a:latin typeface="Georgia" panose="02040502050405020303" pitchFamily="18" charset="0"/>
              </a:rPr>
              <a:t>Phase 2: uses a session to execute operations in the graph</a:t>
            </a:r>
          </a:p>
        </p:txBody>
      </p:sp>
    </p:spTree>
    <p:extLst>
      <p:ext uri="{BB962C8B-B14F-4D97-AF65-F5344CB8AC3E}">
        <p14:creationId xmlns:p14="http://schemas.microsoft.com/office/powerpoint/2010/main" val="170858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Data Flow Graphs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4599C74-2FFD-4829-ABED-A6023307C216}"/>
              </a:ext>
            </a:extLst>
          </p:cNvPr>
          <p:cNvSpPr/>
          <p:nvPr/>
        </p:nvSpPr>
        <p:spPr>
          <a:xfrm>
            <a:off x="5943600" y="1285578"/>
            <a:ext cx="3134083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80EC2-30FC-4F42-B4FD-19158A32E787}"/>
              </a:ext>
            </a:extLst>
          </p:cNvPr>
          <p:cNvSpPr/>
          <p:nvPr/>
        </p:nvSpPr>
        <p:spPr>
          <a:xfrm>
            <a:off x="5943600" y="947024"/>
            <a:ext cx="26741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Visualized by TensorBoard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46C58-C251-4B17-BC32-A2E05E782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0" y="1274148"/>
            <a:ext cx="3219450" cy="1019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6E746A-3310-4987-AFF7-239D8EDDDBBD}"/>
              </a:ext>
            </a:extLst>
          </p:cNvPr>
          <p:cNvSpPr/>
          <p:nvPr/>
        </p:nvSpPr>
        <p:spPr>
          <a:xfrm>
            <a:off x="441960" y="2743200"/>
            <a:ext cx="84048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TF automatically names the nodes when you don't explicitly name them</a:t>
            </a:r>
          </a:p>
          <a:p>
            <a:r>
              <a:rPr lang="en-US" sz="2000" dirty="0">
                <a:latin typeface="Georgia" panose="02040502050405020303" pitchFamily="18" charset="0"/>
              </a:rPr>
              <a:t>x = 3</a:t>
            </a:r>
          </a:p>
          <a:p>
            <a:r>
              <a:rPr lang="en-US" sz="2000" dirty="0">
                <a:latin typeface="Georgia" panose="02040502050405020303" pitchFamily="18" charset="0"/>
              </a:rPr>
              <a:t>y = 5</a:t>
            </a:r>
          </a:p>
        </p:txBody>
      </p:sp>
    </p:spTree>
    <p:extLst>
      <p:ext uri="{BB962C8B-B14F-4D97-AF65-F5344CB8AC3E}">
        <p14:creationId xmlns:p14="http://schemas.microsoft.com/office/powerpoint/2010/main" val="470558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Data Flow Graphs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80EC2-30FC-4F42-B4FD-19158A32E787}"/>
              </a:ext>
            </a:extLst>
          </p:cNvPr>
          <p:cNvSpPr/>
          <p:nvPr/>
        </p:nvSpPr>
        <p:spPr>
          <a:xfrm>
            <a:off x="5976302" y="737802"/>
            <a:ext cx="267413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Visualized by TensorBoard</a:t>
            </a:r>
          </a:p>
          <a:p>
            <a:pPr algn="ctr"/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Interpreted?</a:t>
            </a:r>
          </a:p>
          <a:p>
            <a:endParaRPr lang="en-US" sz="1600" i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46C58-C251-4B17-BC32-A2E05E78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70" y="1274148"/>
            <a:ext cx="3219450" cy="1019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6E746A-3310-4987-AFF7-239D8EDDDBBD}"/>
              </a:ext>
            </a:extLst>
          </p:cNvPr>
          <p:cNvSpPr/>
          <p:nvPr/>
        </p:nvSpPr>
        <p:spPr>
          <a:xfrm>
            <a:off x="495790" y="2362673"/>
            <a:ext cx="5480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Nodes: operators, variables, and constants</a:t>
            </a:r>
          </a:p>
          <a:p>
            <a:r>
              <a:rPr lang="en-US" sz="2000" dirty="0">
                <a:latin typeface="Georgia" panose="02040502050405020303" pitchFamily="18" charset="0"/>
              </a:rPr>
              <a:t>Edges: tensors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Tensors are data</a:t>
            </a:r>
          </a:p>
          <a:p>
            <a:r>
              <a:rPr lang="en-US" sz="2000" dirty="0">
                <a:latin typeface="Georgia" panose="02040502050405020303" pitchFamily="18" charset="0"/>
              </a:rPr>
              <a:t>Data Flow -&gt; Tensor Flow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AE90467-0C6B-4A1B-B261-AD12AAEA829F}"/>
              </a:ext>
            </a:extLst>
          </p:cNvPr>
          <p:cNvSpPr/>
          <p:nvPr/>
        </p:nvSpPr>
        <p:spPr>
          <a:xfrm>
            <a:off x="6057900" y="1428750"/>
            <a:ext cx="2628900" cy="1131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D6899655-BAEF-48F6-82DE-01529F5F523F}"/>
              </a:ext>
            </a:extLst>
          </p:cNvPr>
          <p:cNvSpPr txBox="1"/>
          <p:nvPr/>
        </p:nvSpPr>
        <p:spPr>
          <a:xfrm>
            <a:off x="6674340" y="1789377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Georgia" panose="02040502050405020303" pitchFamily="18" charset="0"/>
                <a:cs typeface="Arial"/>
              </a:rPr>
              <a:t>3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328E759B-A566-4207-B2EC-76D958CCA60A}"/>
              </a:ext>
            </a:extLst>
          </p:cNvPr>
          <p:cNvSpPr txBox="1"/>
          <p:nvPr/>
        </p:nvSpPr>
        <p:spPr>
          <a:xfrm>
            <a:off x="8001000" y="2108657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spc="-5" dirty="0">
                <a:latin typeface="Georgia" panose="02040502050405020303" pitchFamily="18" charset="0"/>
                <a:cs typeface="Arial"/>
              </a:rPr>
              <a:t>a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F35D94E4-9A9D-4BE9-BB90-8B053297DA22}"/>
              </a:ext>
            </a:extLst>
          </p:cNvPr>
          <p:cNvSpPr txBox="1"/>
          <p:nvPr/>
        </p:nvSpPr>
        <p:spPr>
          <a:xfrm>
            <a:off x="6720450" y="2069336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spc="-5" dirty="0">
                <a:latin typeface="Georgia" panose="02040502050405020303" pitchFamily="18" charset="0"/>
                <a:cs typeface="Arial"/>
              </a:rPr>
              <a:t>5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pic>
        <p:nvPicPr>
          <p:cNvPr id="5" name="Picture 4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2269C332-CBE0-44A2-BAB0-8A2AACD75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410065"/>
            <a:ext cx="1421693" cy="25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64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Data Flow Graphs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80EC2-30FC-4F42-B4FD-19158A32E787}"/>
              </a:ext>
            </a:extLst>
          </p:cNvPr>
          <p:cNvSpPr/>
          <p:nvPr/>
        </p:nvSpPr>
        <p:spPr>
          <a:xfrm>
            <a:off x="5976302" y="737802"/>
            <a:ext cx="267413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Visualized by TensorBoard</a:t>
            </a:r>
          </a:p>
          <a:p>
            <a:pPr algn="ctr"/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Interpreted?</a:t>
            </a:r>
          </a:p>
          <a:p>
            <a:endParaRPr lang="en-US" sz="1600" i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AE90467-0C6B-4A1B-B261-AD12AAEA829F}"/>
              </a:ext>
            </a:extLst>
          </p:cNvPr>
          <p:cNvSpPr/>
          <p:nvPr/>
        </p:nvSpPr>
        <p:spPr>
          <a:xfrm>
            <a:off x="5943600" y="1285578"/>
            <a:ext cx="3134083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D6899655-BAEF-48F6-82DE-01529F5F523F}"/>
              </a:ext>
            </a:extLst>
          </p:cNvPr>
          <p:cNvSpPr txBox="1"/>
          <p:nvPr/>
        </p:nvSpPr>
        <p:spPr>
          <a:xfrm>
            <a:off x="7086600" y="1796583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Georgia" panose="02040502050405020303" pitchFamily="18" charset="0"/>
                <a:cs typeface="Arial"/>
              </a:rPr>
              <a:t>3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328E759B-A566-4207-B2EC-76D958CCA60A}"/>
              </a:ext>
            </a:extLst>
          </p:cNvPr>
          <p:cNvSpPr txBox="1"/>
          <p:nvPr/>
        </p:nvSpPr>
        <p:spPr>
          <a:xfrm>
            <a:off x="8001000" y="2108657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spc="-5" dirty="0">
                <a:latin typeface="Georgia" panose="02040502050405020303" pitchFamily="18" charset="0"/>
                <a:cs typeface="Arial"/>
              </a:rPr>
              <a:t>a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F35D94E4-9A9D-4BE9-BB90-8B053297DA22}"/>
              </a:ext>
            </a:extLst>
          </p:cNvPr>
          <p:cNvSpPr txBox="1"/>
          <p:nvPr/>
        </p:nvSpPr>
        <p:spPr>
          <a:xfrm>
            <a:off x="7086600" y="2387735"/>
            <a:ext cx="1244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spc="-5" dirty="0">
                <a:latin typeface="Georgia" panose="02040502050405020303" pitchFamily="18" charset="0"/>
                <a:cs typeface="Arial"/>
              </a:rPr>
              <a:t>5</a:t>
            </a:r>
            <a:endParaRPr sz="1200" dirty="0">
              <a:latin typeface="Georgia" panose="02040502050405020303" pitchFamily="18" charset="0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312F5-9EDF-4071-8EDE-51109DAA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83165"/>
            <a:ext cx="3113513" cy="1210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C9A9-313F-4388-82A6-534C692C9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24150"/>
            <a:ext cx="4124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How to get the value of 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3C172-C520-4C59-A902-3DB922371E5F}"/>
              </a:ext>
            </a:extLst>
          </p:cNvPr>
          <p:cNvSpPr/>
          <p:nvPr/>
        </p:nvSpPr>
        <p:spPr>
          <a:xfrm>
            <a:off x="435935" y="1276350"/>
            <a:ext cx="792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Create a </a:t>
            </a:r>
            <a:r>
              <a:rPr lang="en-US" sz="2000" b="1" dirty="0">
                <a:latin typeface="Georgia" panose="02040502050405020303" pitchFamily="18" charset="0"/>
              </a:rPr>
              <a:t>session</a:t>
            </a:r>
            <a:r>
              <a:rPr lang="en-US" sz="2000" dirty="0">
                <a:latin typeface="Georgia" panose="02040502050405020303" pitchFamily="18" charset="0"/>
              </a:rPr>
              <a:t>, assign it to variable </a:t>
            </a:r>
            <a:r>
              <a:rPr lang="en-US" sz="2000" b="1" dirty="0">
                <a:latin typeface="Georgia" panose="02040502050405020303" pitchFamily="18" charset="0"/>
              </a:rPr>
              <a:t>session</a:t>
            </a:r>
            <a:r>
              <a:rPr lang="en-US" sz="2000" dirty="0">
                <a:latin typeface="Georgia" panose="02040502050405020303" pitchFamily="18" charset="0"/>
              </a:rPr>
              <a:t> so we can call it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Within the session, evaluate the graph to fetch the value of a</a:t>
            </a:r>
          </a:p>
        </p:txBody>
      </p:sp>
    </p:spTree>
    <p:extLst>
      <p:ext uri="{BB962C8B-B14F-4D97-AF65-F5344CB8AC3E}">
        <p14:creationId xmlns:p14="http://schemas.microsoft.com/office/powerpoint/2010/main" val="2311212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How to get the value of 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3C172-C520-4C59-A902-3DB922371E5F}"/>
              </a:ext>
            </a:extLst>
          </p:cNvPr>
          <p:cNvSpPr/>
          <p:nvPr/>
        </p:nvSpPr>
        <p:spPr>
          <a:xfrm>
            <a:off x="435935" y="1276350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Create a </a:t>
            </a:r>
            <a:r>
              <a:rPr lang="en-US" sz="2000" b="1" dirty="0">
                <a:latin typeface="Georgia" panose="02040502050405020303" pitchFamily="18" charset="0"/>
              </a:rPr>
              <a:t>session</a:t>
            </a:r>
            <a:r>
              <a:rPr lang="en-US" sz="2000" dirty="0">
                <a:latin typeface="Georgia" panose="02040502050405020303" pitchFamily="18" charset="0"/>
              </a:rPr>
              <a:t>, assign it to variable </a:t>
            </a:r>
            <a:r>
              <a:rPr lang="en-US" sz="2000" b="1" dirty="0" err="1">
                <a:latin typeface="Georgia" panose="02040502050405020303" pitchFamily="18" charset="0"/>
              </a:rPr>
              <a:t>sess</a:t>
            </a:r>
            <a:r>
              <a:rPr lang="en-US" sz="2000" dirty="0">
                <a:latin typeface="Georgia" panose="02040502050405020303" pitchFamily="18" charset="0"/>
              </a:rPr>
              <a:t> so we can call it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Within the session, evaluate the graph to fetch the value of a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B53C01F-9920-4576-B405-65F51F0D12BC}"/>
              </a:ext>
            </a:extLst>
          </p:cNvPr>
          <p:cNvSpPr/>
          <p:nvPr/>
        </p:nvSpPr>
        <p:spPr>
          <a:xfrm>
            <a:off x="4267200" y="2144183"/>
            <a:ext cx="3627317" cy="124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1BDDE-7CED-46C4-9788-7D545458C260}"/>
              </a:ext>
            </a:extLst>
          </p:cNvPr>
          <p:cNvSpPr/>
          <p:nvPr/>
        </p:nvSpPr>
        <p:spPr>
          <a:xfrm>
            <a:off x="4495800" y="3627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The session will look at the graph, trying to think: hmm, how can I get the value of a,</a:t>
            </a:r>
          </a:p>
          <a:p>
            <a:r>
              <a:rPr lang="en-US" sz="1400" dirty="0">
                <a:latin typeface="Georgia" panose="02040502050405020303" pitchFamily="18" charset="0"/>
              </a:rPr>
              <a:t>then it computes all the nodes that leads to a.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F502B38-B3B4-4820-8113-99A1212BA96F}"/>
              </a:ext>
            </a:extLst>
          </p:cNvPr>
          <p:cNvSpPr/>
          <p:nvPr/>
        </p:nvSpPr>
        <p:spPr>
          <a:xfrm>
            <a:off x="7467600" y="2800350"/>
            <a:ext cx="609600" cy="170786"/>
          </a:xfrm>
          <a:prstGeom prst="rightArrow">
            <a:avLst/>
          </a:prstGeom>
          <a:noFill/>
          <a:ln w="127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1A7605-DA65-427A-AA5A-71F29CE943CE}"/>
              </a:ext>
            </a:extLst>
          </p:cNvPr>
          <p:cNvSpPr/>
          <p:nvPr/>
        </p:nvSpPr>
        <p:spPr>
          <a:xfrm>
            <a:off x="8153400" y="2741265"/>
            <a:ext cx="22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A45BB-8888-4F23-BC6A-95C9986C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2" y="2197357"/>
            <a:ext cx="2743200" cy="22227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B73A7F-6AAD-4C88-A627-0287802E8ED2}"/>
              </a:ext>
            </a:extLst>
          </p:cNvPr>
          <p:cNvSpPr/>
          <p:nvPr/>
        </p:nvSpPr>
        <p:spPr>
          <a:xfrm>
            <a:off x="3103742" y="3627303"/>
            <a:ext cx="609600" cy="30777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Georgia" panose="02040502050405020303" pitchFamily="18" charset="0"/>
              </a:rPr>
              <a:t>&gt;&gt;8</a:t>
            </a:r>
          </a:p>
        </p:txBody>
      </p:sp>
    </p:spTree>
    <p:extLst>
      <p:ext uri="{BB962C8B-B14F-4D97-AF65-F5344CB8AC3E}">
        <p14:creationId xmlns:p14="http://schemas.microsoft.com/office/powerpoint/2010/main" val="3495691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How to get the value of 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3C172-C520-4C59-A902-3DB922371E5F}"/>
              </a:ext>
            </a:extLst>
          </p:cNvPr>
          <p:cNvSpPr/>
          <p:nvPr/>
        </p:nvSpPr>
        <p:spPr>
          <a:xfrm>
            <a:off x="435935" y="1276350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Create a </a:t>
            </a:r>
            <a:r>
              <a:rPr lang="en-US" sz="2000" b="1" dirty="0">
                <a:latin typeface="Georgia" panose="02040502050405020303" pitchFamily="18" charset="0"/>
              </a:rPr>
              <a:t>session</a:t>
            </a:r>
            <a:r>
              <a:rPr lang="en-US" sz="2000" dirty="0">
                <a:latin typeface="Georgia" panose="02040502050405020303" pitchFamily="18" charset="0"/>
              </a:rPr>
              <a:t>, assign it to variable </a:t>
            </a:r>
            <a:r>
              <a:rPr lang="en-US" sz="2000" b="1" dirty="0" err="1">
                <a:latin typeface="Georgia" panose="02040502050405020303" pitchFamily="18" charset="0"/>
              </a:rPr>
              <a:t>sess</a:t>
            </a:r>
            <a:r>
              <a:rPr lang="en-US" sz="2000" dirty="0">
                <a:latin typeface="Georgia" panose="02040502050405020303" pitchFamily="18" charset="0"/>
              </a:rPr>
              <a:t> so we can call it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Within the session, evaluate the graph to fetch the value of a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B53C01F-9920-4576-B405-65F51F0D12BC}"/>
              </a:ext>
            </a:extLst>
          </p:cNvPr>
          <p:cNvSpPr/>
          <p:nvPr/>
        </p:nvSpPr>
        <p:spPr>
          <a:xfrm>
            <a:off x="4267200" y="2144183"/>
            <a:ext cx="3627317" cy="124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1BDDE-7CED-46C4-9788-7D545458C260}"/>
              </a:ext>
            </a:extLst>
          </p:cNvPr>
          <p:cNvSpPr/>
          <p:nvPr/>
        </p:nvSpPr>
        <p:spPr>
          <a:xfrm>
            <a:off x="4495800" y="3627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The session will look at the graph, trying to think: hmm, how can I get the value of a,</a:t>
            </a:r>
          </a:p>
          <a:p>
            <a:r>
              <a:rPr lang="en-US" sz="1400" dirty="0">
                <a:latin typeface="Georgia" panose="02040502050405020303" pitchFamily="18" charset="0"/>
              </a:rPr>
              <a:t>then it computes all the nodes that leads to a.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F502B38-B3B4-4820-8113-99A1212BA96F}"/>
              </a:ext>
            </a:extLst>
          </p:cNvPr>
          <p:cNvSpPr/>
          <p:nvPr/>
        </p:nvSpPr>
        <p:spPr>
          <a:xfrm>
            <a:off x="7467600" y="2800350"/>
            <a:ext cx="609600" cy="170786"/>
          </a:xfrm>
          <a:prstGeom prst="rightArrow">
            <a:avLst/>
          </a:prstGeom>
          <a:noFill/>
          <a:ln w="127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1A7605-DA65-427A-AA5A-71F29CE943CE}"/>
              </a:ext>
            </a:extLst>
          </p:cNvPr>
          <p:cNvSpPr/>
          <p:nvPr/>
        </p:nvSpPr>
        <p:spPr>
          <a:xfrm>
            <a:off x="8153400" y="2741265"/>
            <a:ext cx="22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73A7F-6AAD-4C88-A627-0287802E8ED2}"/>
              </a:ext>
            </a:extLst>
          </p:cNvPr>
          <p:cNvSpPr/>
          <p:nvPr/>
        </p:nvSpPr>
        <p:spPr>
          <a:xfrm>
            <a:off x="3824183" y="3790950"/>
            <a:ext cx="609600" cy="30777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Georgia" panose="02040502050405020303" pitchFamily="18" charset="0"/>
              </a:rPr>
              <a:t>&gt;&gt;8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937B3-5042-472C-9A01-8F754D81A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73930"/>
            <a:ext cx="3000167" cy="23622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6419FA-C39F-4A12-BAC2-0BB4DDEB6970}"/>
              </a:ext>
            </a:extLst>
          </p:cNvPr>
          <p:cNvCxnSpPr>
            <a:cxnSpLocks/>
          </p:cNvCxnSpPr>
          <p:nvPr/>
        </p:nvCxnSpPr>
        <p:spPr>
          <a:xfrm>
            <a:off x="699984" y="3247360"/>
            <a:ext cx="23480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02E0F8-D5F1-405A-9C6A-0D8C71486CA7}"/>
              </a:ext>
            </a:extLst>
          </p:cNvPr>
          <p:cNvCxnSpPr>
            <a:cxnSpLocks/>
          </p:cNvCxnSpPr>
          <p:nvPr/>
        </p:nvCxnSpPr>
        <p:spPr>
          <a:xfrm>
            <a:off x="609600" y="4419573"/>
            <a:ext cx="2057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87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err="1">
                <a:latin typeface="Georgia" panose="02040502050405020303" pitchFamily="18" charset="0"/>
              </a:rPr>
              <a:t>tf.Session</a:t>
            </a:r>
            <a:r>
              <a:rPr lang="en-US" sz="3600" dirty="0">
                <a:latin typeface="Georgia" panose="02040502050405020303" pitchFamily="18" charset="0"/>
              </a:rPr>
              <a:t>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70197-B02A-4277-BE64-727362DED707}"/>
              </a:ext>
            </a:extLst>
          </p:cNvPr>
          <p:cNvSpPr/>
          <p:nvPr/>
        </p:nvSpPr>
        <p:spPr>
          <a:xfrm>
            <a:off x="457200" y="112395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A Session object encapsulates the environment in which Operation objects are executed, and Tensor objects are evaluated.</a:t>
            </a:r>
          </a:p>
        </p:txBody>
      </p:sp>
    </p:spTree>
    <p:extLst>
      <p:ext uri="{BB962C8B-B14F-4D97-AF65-F5344CB8AC3E}">
        <p14:creationId xmlns:p14="http://schemas.microsoft.com/office/powerpoint/2010/main" val="635853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More Graphs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80EC2-30FC-4F42-B4FD-19158A32E787}"/>
              </a:ext>
            </a:extLst>
          </p:cNvPr>
          <p:cNvSpPr/>
          <p:nvPr/>
        </p:nvSpPr>
        <p:spPr>
          <a:xfrm>
            <a:off x="5976302" y="737802"/>
            <a:ext cx="2674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Visualized by TensorBoard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DBBCAF0-F9EB-4AE4-8A3E-E6136CD1E5E4}"/>
              </a:ext>
            </a:extLst>
          </p:cNvPr>
          <p:cNvSpPr/>
          <p:nvPr/>
        </p:nvSpPr>
        <p:spPr>
          <a:xfrm>
            <a:off x="5562600" y="1428750"/>
            <a:ext cx="3429000" cy="19295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1061B-D00C-43AF-AC91-31DE6441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00150"/>
            <a:ext cx="3733800" cy="32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9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is Deep Learning?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71812"/>
          </a:xfrm>
        </p:spPr>
        <p:txBody>
          <a:bodyPr>
            <a:noAutofit/>
          </a:bodyPr>
          <a:lstStyle/>
          <a:p>
            <a:r>
              <a:rPr lang="en-US" sz="1800" dirty="0">
                <a:latin typeface="Georgia" panose="02040502050405020303" pitchFamily="18" charset="0"/>
              </a:rPr>
              <a:t>Deep learning is a subset of </a:t>
            </a:r>
            <a:r>
              <a:rPr lang="en-US" sz="1800" u="sng" dirty="0">
                <a:latin typeface="Georgia" panose="02040502050405020303" pitchFamily="18" charset="0"/>
                <a:hlinkClick r:id="rId2"/>
              </a:rPr>
              <a:t>machine learning</a:t>
            </a:r>
            <a:r>
              <a:rPr lang="en-US" sz="1800" dirty="0">
                <a:latin typeface="Georgia" panose="02040502050405020303" pitchFamily="18" charset="0"/>
              </a:rPr>
              <a:t> in artificial intelligence that imitates the workings of the human brain in processing data and creating patterns for use in decision making</a:t>
            </a:r>
            <a:br>
              <a:rPr lang="en-US" sz="1800" dirty="0">
                <a:latin typeface="Georgia" panose="02040502050405020303" pitchFamily="18" charset="0"/>
              </a:rPr>
            </a:br>
            <a:endParaRPr lang="en-US" sz="1800" dirty="0"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352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0693-74CB-4A03-89D8-D68491B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Georgia" panose="02040502050405020303" pitchFamily="18" charset="0"/>
              </a:rPr>
              <a:t>Sub Graphs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80EC2-30FC-4F42-B4FD-19158A32E787}"/>
              </a:ext>
            </a:extLst>
          </p:cNvPr>
          <p:cNvSpPr/>
          <p:nvPr/>
        </p:nvSpPr>
        <p:spPr>
          <a:xfrm>
            <a:off x="5976302" y="737802"/>
            <a:ext cx="2674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Visualized by TensorBoard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7931B-D0F7-44AD-AFA7-4066E0A5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5" y="1352550"/>
            <a:ext cx="3629362" cy="2895600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ACA9232C-D251-496E-858B-FFF1EB60DA32}"/>
              </a:ext>
            </a:extLst>
          </p:cNvPr>
          <p:cNvSpPr/>
          <p:nvPr/>
        </p:nvSpPr>
        <p:spPr>
          <a:xfrm>
            <a:off x="4800600" y="1063229"/>
            <a:ext cx="4251106" cy="2103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4E8EB-2BFD-4995-AE98-C57B7F0B3E9F}"/>
              </a:ext>
            </a:extLst>
          </p:cNvPr>
          <p:cNvSpPr/>
          <p:nvPr/>
        </p:nvSpPr>
        <p:spPr>
          <a:xfrm>
            <a:off x="5662754" y="1464247"/>
            <a:ext cx="6270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useless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E23B2-9987-4345-BB5B-930A60555133}"/>
              </a:ext>
            </a:extLst>
          </p:cNvPr>
          <p:cNvSpPr/>
          <p:nvPr/>
        </p:nvSpPr>
        <p:spPr>
          <a:xfrm>
            <a:off x="8336884" y="2669545"/>
            <a:ext cx="6783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rgbClr val="00B050"/>
                </a:solidFill>
                <a:latin typeface="Georgia" panose="02040502050405020303" pitchFamily="18" charset="0"/>
              </a:rPr>
              <a:t>mul_op</a:t>
            </a:r>
            <a:endParaRPr lang="en-US" sz="1100" dirty="0">
              <a:solidFill>
                <a:srgbClr val="00B050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386AE6-F010-4D4B-BD1A-91461A5EA404}"/>
              </a:ext>
            </a:extLst>
          </p:cNvPr>
          <p:cNvSpPr/>
          <p:nvPr/>
        </p:nvSpPr>
        <p:spPr>
          <a:xfrm>
            <a:off x="7320707" y="1460871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rgbClr val="00B050"/>
                </a:solidFill>
                <a:latin typeface="Georgia" panose="02040502050405020303" pitchFamily="18" charset="0"/>
              </a:rPr>
              <a:t>pow_op</a:t>
            </a:r>
            <a:endParaRPr lang="en-US" sz="1100" dirty="0">
              <a:solidFill>
                <a:srgbClr val="00B05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ADD0BF-8878-4DD9-AA42-C9F39B311AEF}"/>
              </a:ext>
            </a:extLst>
          </p:cNvPr>
          <p:cNvSpPr/>
          <p:nvPr/>
        </p:nvSpPr>
        <p:spPr>
          <a:xfrm>
            <a:off x="5715000" y="2675752"/>
            <a:ext cx="6655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rgbClr val="00B050"/>
                </a:solidFill>
                <a:latin typeface="Georgia" panose="02040502050405020303" pitchFamily="18" charset="0"/>
              </a:rPr>
              <a:t>add_op</a:t>
            </a:r>
            <a:endParaRPr lang="en-US" sz="1100" dirty="0">
              <a:solidFill>
                <a:srgbClr val="00B050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59C23F-119B-49CE-AB76-AB26BE73CE4D}"/>
              </a:ext>
            </a:extLst>
          </p:cNvPr>
          <p:cNvSpPr/>
          <p:nvPr/>
        </p:nvSpPr>
        <p:spPr>
          <a:xfrm>
            <a:off x="4640153" y="3286424"/>
            <a:ext cx="43751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Because we only want the value of </a:t>
            </a:r>
            <a:r>
              <a:rPr lang="en-US" sz="1400" dirty="0" err="1">
                <a:solidFill>
                  <a:srgbClr val="00B050"/>
                </a:solidFill>
                <a:latin typeface="Georgia" panose="02040502050405020303" pitchFamily="18" charset="0"/>
              </a:rPr>
              <a:t>pow_op</a:t>
            </a:r>
            <a:r>
              <a:rPr lang="en-US" sz="1400" dirty="0">
                <a:solidFill>
                  <a:srgbClr val="00B050"/>
                </a:solidFill>
                <a:latin typeface="Georgia" panose="02040502050405020303" pitchFamily="18" charset="0"/>
              </a:rPr>
              <a:t> </a:t>
            </a:r>
            <a:r>
              <a:rPr lang="en-US" sz="1400" dirty="0">
                <a:latin typeface="Georgia" panose="02040502050405020303" pitchFamily="18" charset="0"/>
              </a:rPr>
              <a:t>and </a:t>
            </a:r>
            <a:r>
              <a:rPr lang="en-US" sz="1400" dirty="0" err="1">
                <a:solidFill>
                  <a:srgbClr val="00B050"/>
                </a:solidFill>
                <a:latin typeface="Georgia" panose="02040502050405020303" pitchFamily="18" charset="0"/>
              </a:rPr>
              <a:t>pow_op</a:t>
            </a:r>
            <a:r>
              <a:rPr lang="en-US" sz="1400" dirty="0">
                <a:solidFill>
                  <a:srgbClr val="00B050"/>
                </a:solidFill>
                <a:latin typeface="Georgia" panose="02040502050405020303" pitchFamily="18" charset="0"/>
              </a:rPr>
              <a:t> </a:t>
            </a:r>
            <a:r>
              <a:rPr lang="en-US" sz="1400" dirty="0">
                <a:latin typeface="Georgia" panose="02040502050405020303" pitchFamily="18" charset="0"/>
              </a:rPr>
              <a:t>doesn't  depend on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useless</a:t>
            </a:r>
            <a:r>
              <a:rPr lang="en-US" sz="1400" dirty="0">
                <a:latin typeface="Georgia" panose="02040502050405020303" pitchFamily="18" charset="0"/>
              </a:rPr>
              <a:t>, session won't compute value of useless</a:t>
            </a:r>
          </a:p>
          <a:p>
            <a:endParaRPr lang="en-US" sz="1400" dirty="0">
              <a:latin typeface="Georgia" panose="02040502050405020303" pitchFamily="18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→ save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9085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2DBB-B263-40D4-B0B8-19C8E72D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What’s</a:t>
            </a:r>
            <a:r>
              <a:rPr lang="en-US" dirty="0"/>
              <a:t> Keras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1F123-8E10-4BBD-9FAF-EB2FAF1A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Keras is a </a:t>
            </a:r>
            <a:r>
              <a:rPr lang="en-US" dirty="0">
                <a:solidFill>
                  <a:srgbClr val="C00000"/>
                </a:solidFill>
              </a:rPr>
              <a:t>high-level library</a:t>
            </a:r>
          </a:p>
          <a:p>
            <a:r>
              <a:rPr lang="en-US" dirty="0"/>
              <a:t>Models created by Keras can be </a:t>
            </a:r>
            <a:r>
              <a:rPr lang="en-US" dirty="0">
                <a:solidFill>
                  <a:srgbClr val="C00000"/>
                </a:solidFill>
              </a:rPr>
              <a:t>executed on a backend</a:t>
            </a:r>
          </a:p>
          <a:p>
            <a:pPr lvl="1"/>
            <a:r>
              <a:rPr lang="en-US" dirty="0"/>
              <a:t>TensorFlow (default) </a:t>
            </a:r>
          </a:p>
          <a:p>
            <a:pPr lvl="1"/>
            <a:r>
              <a:rPr lang="en-US" dirty="0"/>
              <a:t> Theano </a:t>
            </a:r>
          </a:p>
          <a:p>
            <a:pPr lvl="1"/>
            <a:r>
              <a:rPr lang="en-US" dirty="0"/>
              <a:t> CNTK (Beta) </a:t>
            </a:r>
          </a:p>
          <a:p>
            <a:r>
              <a:rPr lang="en-US" dirty="0"/>
              <a:t>It runs smoothly on both </a:t>
            </a:r>
            <a:r>
              <a:rPr lang="en-US" dirty="0">
                <a:solidFill>
                  <a:srgbClr val="C00000"/>
                </a:solidFill>
              </a:rPr>
              <a:t>CPU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GPU</a:t>
            </a:r>
          </a:p>
          <a:p>
            <a:r>
              <a:rPr lang="en-US" dirty="0"/>
              <a:t>Keras </a:t>
            </a:r>
            <a:r>
              <a:rPr lang="en-US" dirty="0">
                <a:solidFill>
                  <a:srgbClr val="C00000"/>
                </a:solidFill>
              </a:rPr>
              <a:t>supports</a:t>
            </a:r>
            <a:r>
              <a:rPr lang="en-US" dirty="0"/>
              <a:t> almost all the </a:t>
            </a:r>
            <a:r>
              <a:rPr lang="en-US" dirty="0">
                <a:solidFill>
                  <a:srgbClr val="C00000"/>
                </a:solidFill>
              </a:rPr>
              <a:t>neural network models </a:t>
            </a:r>
            <a:r>
              <a:rPr lang="en-US" dirty="0"/>
              <a:t>– fully connected, convolutional, pooling, recurrent, embedding, etc.</a:t>
            </a:r>
          </a:p>
          <a:p>
            <a:r>
              <a:rPr lang="en-US" dirty="0"/>
              <a:t>Keras, being modular in nature</a:t>
            </a:r>
          </a:p>
          <a:p>
            <a:r>
              <a:rPr lang="en-US" dirty="0"/>
              <a:t>facilitate experimentations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D1697-11FD-4C94-A180-FBCCAB7E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4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01" y="2107407"/>
            <a:ext cx="7717998" cy="685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Getting started with programming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81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4403-8D9A-4193-AE7E-6F5A88F4D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6557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How to use Keras: An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E0A1-BD6B-471A-A349-14258541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API styles:</a:t>
            </a:r>
          </a:p>
          <a:p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Model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 simple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for single-input, single-output, sequential layer stack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(does not allow cases where you need to create models that shares layers)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for 70% of the use cases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Functional API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playing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bricks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more flexibility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input, Multi output, arbitrary graph topologies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residual networks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sub classing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flexibility</a:t>
            </a:r>
          </a:p>
          <a:p>
            <a:pPr marL="685782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782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CE04D-6ED5-4089-9694-3DAA78F6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DDE2-6FA0-4AE4-8E89-23C46E0D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7416DA-7C5D-45C3-BBEC-B9C38984CD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model is a linear stack of layers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sequential model by passing a list of layer instances to the constructor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 are added piecewise via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arrays of shape (*, 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arrays of shape (*, 2)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62965-36BC-4292-855B-84B01A7D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0ABABD7-CA9C-464A-977F-39A1CAA1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207086"/>
            <a:ext cx="3733800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9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FFAA-8D36-427E-918D-20FB02A2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Specifying the input shape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D921-91CB-4637-89C0-CBC2E5DB9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001000" cy="339447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needs to know what input shape it should expect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layer in a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needs to receive information about its input shape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possible ways to do this: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9755D-C953-41AC-BD4F-9861EB76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15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9EA255-4CF5-4AC9-98E6-5C16DF0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Ways of specifying </a:t>
            </a:r>
            <a:r>
              <a:rPr lang="en-US" sz="3000" dirty="0" err="1"/>
              <a:t>input_shape</a:t>
            </a:r>
            <a:endParaRPr lang="en-US" sz="3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60536D-E036-46A8-89E8-4B2A37BF3C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an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 to the first layer.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shape tuple(a tuple of integers or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2D layers, such as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support the specification of their input shape via the argument 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A3F82-6531-47BA-B1AC-B5E7DFC9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46</a:t>
            </a:fld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BE56D94-46C5-4B97-9141-2C735479E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502748"/>
            <a:ext cx="396240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= Sequential()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(Dense(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,)))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E1BEF2B-08D6-4389-BDB7-5748975F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040589"/>
            <a:ext cx="350520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= Sequential()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(Dense(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6FA5056-445A-4B66-A520-7630AB260F68}"/>
              </a:ext>
            </a:extLst>
          </p:cNvPr>
          <p:cNvSpPr/>
          <p:nvPr/>
        </p:nvSpPr>
        <p:spPr>
          <a:xfrm>
            <a:off x="4343400" y="1809750"/>
            <a:ext cx="381000" cy="3810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89B2314-CB9E-4F9C-AC7F-299373BB0667}"/>
              </a:ext>
            </a:extLst>
          </p:cNvPr>
          <p:cNvSpPr/>
          <p:nvPr/>
        </p:nvSpPr>
        <p:spPr>
          <a:xfrm>
            <a:off x="4229100" y="3202186"/>
            <a:ext cx="381000" cy="3810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57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064A-463B-4073-B9BE-891D5F8F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A8059-F32A-4217-AB28-141B70846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71550"/>
            <a:ext cx="4038600" cy="3795714"/>
          </a:xfrm>
        </p:spPr>
        <p:txBody>
          <a:bodyPr>
            <a:no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create and define a standalone "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 that specifies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input data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"shape" argument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indicates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layers in the model are connected pairwise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done by specifying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defining each new layer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how the "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lang="en-US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 connects to the "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model: As with the Sequential API,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thing that you can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6177B-681E-4E51-B825-84B8E1F4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BD7A72C-9584-467F-BCB7-787447D88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2" y="1020843"/>
            <a:ext cx="4038598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Input(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hidden_layer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Model(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hidden_layer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53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71E5-1DD5-4A49-97B4-05B324DE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attribute of sequential and functional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BE1A-2C06-43A7-B7C7-2A10A1732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Model.layer</a:t>
            </a:r>
            <a:r>
              <a:rPr lang="en-US" dirty="0"/>
              <a:t>: flattened list of the layers comprising the model</a:t>
            </a:r>
          </a:p>
          <a:p>
            <a:endParaRPr lang="en-US" dirty="0"/>
          </a:p>
          <a:p>
            <a:r>
              <a:rPr lang="en-US" dirty="0" err="1"/>
              <a:t>Model.input</a:t>
            </a:r>
            <a:r>
              <a:rPr lang="en-US" dirty="0"/>
              <a:t>: the list of input tensors of the model</a:t>
            </a:r>
          </a:p>
          <a:p>
            <a:endParaRPr lang="en-US" dirty="0"/>
          </a:p>
          <a:p>
            <a:r>
              <a:rPr lang="en-US" dirty="0" err="1"/>
              <a:t>Model.output</a:t>
            </a:r>
            <a:r>
              <a:rPr lang="en-US" dirty="0"/>
              <a:t>: the list of output tensors of the model</a:t>
            </a:r>
          </a:p>
          <a:p>
            <a:endParaRPr lang="en-US" dirty="0"/>
          </a:p>
          <a:p>
            <a:r>
              <a:rPr lang="en-US" dirty="0" err="1"/>
              <a:t>Model.summary</a:t>
            </a:r>
            <a:r>
              <a:rPr lang="en-US" dirty="0"/>
              <a:t>(): prints a summary representation of your model</a:t>
            </a:r>
          </a:p>
          <a:p>
            <a:endParaRPr lang="en-US" dirty="0"/>
          </a:p>
          <a:p>
            <a:r>
              <a:rPr lang="en-US" dirty="0" err="1"/>
              <a:t>Model.get_config</a:t>
            </a:r>
            <a:r>
              <a:rPr lang="en-US" dirty="0"/>
              <a:t>(): returns a dictionary containing the configuration of the model</a:t>
            </a:r>
          </a:p>
          <a:p>
            <a:endParaRPr lang="en-US" dirty="0"/>
          </a:p>
          <a:p>
            <a:r>
              <a:rPr lang="en-US" dirty="0" err="1"/>
              <a:t>Model.get_weights</a:t>
            </a:r>
            <a:r>
              <a:rPr lang="en-US" dirty="0"/>
              <a:t>(): returns a list of all weight tensors in the model, as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endParaRPr lang="en-US" dirty="0"/>
          </a:p>
          <a:p>
            <a:r>
              <a:rPr lang="en-US" dirty="0" err="1"/>
              <a:t>Model.set_weights</a:t>
            </a:r>
            <a:r>
              <a:rPr lang="en-US" dirty="0"/>
              <a:t>(): sets the values of the weights of the model from a list of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8731F-DF0E-4630-B224-F77DCECC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1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A4A169-39B3-4CD7-B769-AD7EA11B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Compilation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4FC23-4A0C-4B3A-9A1E-C914043B8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Before training a model, we need to configure the learning process  via the </a:t>
            </a:r>
            <a:r>
              <a:rPr lang="en-US" sz="2000" dirty="0">
                <a:solidFill>
                  <a:srgbClr val="C00000"/>
                </a:solidFill>
              </a:rPr>
              <a:t>Compilation</a:t>
            </a:r>
            <a:r>
              <a:rPr lang="en-US" sz="2000" dirty="0"/>
              <a:t> method</a:t>
            </a:r>
          </a:p>
          <a:p>
            <a:r>
              <a:rPr lang="en-US" sz="2000" dirty="0"/>
              <a:t>It receives three arguments: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r>
              <a:rPr lang="en-US" sz="2000" dirty="0"/>
              <a:t>An optimizer</a:t>
            </a:r>
          </a:p>
          <a:p>
            <a:pPr lvl="1"/>
            <a:r>
              <a:rPr lang="en-US" sz="2000" dirty="0"/>
              <a:t>A loss function</a:t>
            </a:r>
          </a:p>
          <a:p>
            <a:pPr lvl="1"/>
            <a:r>
              <a:rPr lang="en-US" sz="2000" dirty="0"/>
              <a:t>A list of metrics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2CA6A-1A36-4A1F-8B42-6E823CE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49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2E9AED8-6E5E-4280-A8B4-82D6C8FDB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87517"/>
            <a:ext cx="4114800" cy="12464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optimizer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rmsprop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binary_crossentropy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9AD36AD-80B4-4A34-9860-F3F83E55007A}"/>
              </a:ext>
            </a:extLst>
          </p:cNvPr>
          <p:cNvSpPr/>
          <p:nvPr/>
        </p:nvSpPr>
        <p:spPr>
          <a:xfrm>
            <a:off x="3200400" y="3257550"/>
            <a:ext cx="838200" cy="4572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5" y="1978271"/>
            <a:ext cx="7554791" cy="936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What can Deep Learning do?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24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3123-8712-45DA-8547-3E3748D1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47FC-5358-4837-8AD8-585C2804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038600" cy="339447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arrays of input data and labels</a:t>
            </a:r>
          </a:p>
          <a:p>
            <a:pPr lvl="1"/>
            <a:r>
              <a:rPr lang="en-US" sz="1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of training data</a:t>
            </a:r>
          </a:p>
          <a:p>
            <a:pPr lvl="1"/>
            <a:r>
              <a:rPr lang="en-US" sz="1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of target (label) data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training a model, you will typically use the 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Fit()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CCA9E-B298-4A45-94C6-5478B28D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2EB24EA-AA4A-4C91-BF90-6650B571E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2" y="1371421"/>
            <a:ext cx="4343400" cy="24006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np.random.random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labels =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np.random.randint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Train the model, iterating on the data in batches of 32 samples</a:t>
            </a:r>
            <a:b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 labels,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B059681-D097-466D-A58A-9AA8F5EB7B66}"/>
              </a:ext>
            </a:extLst>
          </p:cNvPr>
          <p:cNvSpPr/>
          <p:nvPr/>
        </p:nvSpPr>
        <p:spPr>
          <a:xfrm>
            <a:off x="3909060" y="2575559"/>
            <a:ext cx="662940" cy="50250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13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B6D7-DEC6-4D43-9CC1-457E4BBE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predict Diabetes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143977-26E8-4658-8332-196DF95ED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3229"/>
            <a:ext cx="6019800" cy="31849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4711D-5517-49A6-9299-E5AB60BE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99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A340-F0FC-472E-BF6D-CD777F92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Neural Network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63CF3F8-100D-473E-A59A-51913DFCC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00150"/>
            <a:ext cx="7315200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4535E-548B-4B95-A15D-21FF7316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01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D8D2-3884-4642-BCCD-805000C5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predict diabetes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1D625-7D7B-4FE8-8BD2-1F80C4A0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53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EF63924-11E8-4B9C-A01A-4ACE1231F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863828"/>
            <a:ext cx="7772400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"diabetes.csv"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).values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print(dataset)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(dataset[:,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 dataset[:,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0.25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Sequential()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create model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hidden layer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'sigmoid'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output layer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my_first_nn.compile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my_first_nn_fitted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my_first_nn.fit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verbose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initial_epoch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my_first_nn.summary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my_first_nn.evaluate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verbose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37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2A39-68B9-4228-87F5-E2B114C1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B95CD-1F54-4C6A-8757-DE23151D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BF5B59-353B-4614-97F8-875997D2DDCF}"/>
              </a:ext>
            </a:extLst>
          </p:cNvPr>
          <p:cNvSpPr/>
          <p:nvPr/>
        </p:nvSpPr>
        <p:spPr>
          <a:xfrm>
            <a:off x="762000" y="971550"/>
            <a:ext cx="7620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Layer (type)                 Output Shape              Param #   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/>
              <a:t>dense_1 (Dense)              (None, 20)                180       </a:t>
            </a:r>
          </a:p>
          <a:p>
            <a:r>
              <a:rPr lang="en-US" dirty="0"/>
              <a:t>_________________________________________________________________</a:t>
            </a:r>
          </a:p>
          <a:p>
            <a:r>
              <a:rPr lang="en-US" dirty="0"/>
              <a:t>dense_2 (Dense)              (None, 1)                 21        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/>
              <a:t>Total params: 201</a:t>
            </a:r>
          </a:p>
          <a:p>
            <a:r>
              <a:rPr lang="en-US" dirty="0"/>
              <a:t>Trainable params: 201</a:t>
            </a:r>
          </a:p>
          <a:p>
            <a:r>
              <a:rPr lang="en-US" dirty="0"/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496978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Georgia" panose="02040502050405020303" pitchFamily="18" charset="0"/>
                <a:hlinkClick r:id="rId4"/>
              </a:rPr>
              <a:t>https://www.youtube.com/watch?v=yX8KuPZCAMo</a:t>
            </a:r>
            <a:endParaRPr lang="en-US" sz="1800" dirty="0">
              <a:latin typeface="Georgia" panose="02040502050405020303" pitchFamily="18" charset="0"/>
            </a:endParaRPr>
          </a:p>
          <a:p>
            <a:r>
              <a:rPr lang="en-US" sz="1800" dirty="0">
                <a:latin typeface="Georgia" panose="02040502050405020303" pitchFamily="18" charset="0"/>
                <a:hlinkClick r:id="rId5"/>
              </a:rPr>
              <a:t>https://www.linkedin.com/pulse/list-useful-links-videos-slides-articles-deep-farshid-pirahansiah?articleId=6274891035365732352#comments-6274891035365732352&amp;trk=prof-post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62DD4-013D-4B7F-8023-B94ACCE9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1880CC-A2B0-4C18-9228-3B642F5D0B66}"/>
              </a:ext>
            </a:extLst>
          </p:cNvPr>
          <p:cNvSpPr txBox="1">
            <a:spLocks/>
          </p:cNvSpPr>
          <p:nvPr/>
        </p:nvSpPr>
        <p:spPr>
          <a:xfrm>
            <a:off x="457200" y="186197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 defTabSz="342892"/>
            <a:r>
              <a:rPr lang="en-US" sz="3300" dirty="0">
                <a:solidFill>
                  <a:prstClr val="black"/>
                </a:solidFill>
                <a:latin typeface="Georgia" panose="02040502050405020303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49071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81508" y="4790121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ACACAC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203100-8EFC-4D8D-89FE-31705F6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en-US" dirty="0">
                <a:latin typeface="Georgia" panose="02040502050405020303" pitchFamily="18" charset="0"/>
              </a:rPr>
              <a:t>Books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BCBB09-815E-4D51-93EC-F7048363BA61}"/>
              </a:ext>
            </a:extLst>
          </p:cNvPr>
          <p:cNvSpPr/>
          <p:nvPr/>
        </p:nvSpPr>
        <p:spPr>
          <a:xfrm>
            <a:off x="495299" y="1044178"/>
            <a:ext cx="828620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TensorFlow for Machine Intelligence (TFFMI)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Hands-On Machine Learning with Scikit-Learn and TensorFlow. Chapter 9:  Up and running with 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Fundamentals of Deep Learning. Chapter 3: Implementing Neural Networks in TensorFlow (FODL)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Deep Learning with Keras: Implementing deep learning models and neural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0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Picture 3" descr="A picture containing photo, different, show, showing&#10;&#10;Description generated with very high confidence">
            <a:extLst>
              <a:ext uri="{FF2B5EF4-FFF2-40B4-BE49-F238E27FC236}">
                <a16:creationId xmlns:a16="http://schemas.microsoft.com/office/drawing/2014/main" id="{BBC43D32-58F5-471E-B4D8-AB9279492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971550"/>
            <a:ext cx="5029200" cy="3478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890260" y="2038350"/>
            <a:ext cx="3032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Colorization of Black and White Photographs</a:t>
            </a:r>
          </a:p>
        </p:txBody>
      </p:sp>
    </p:spTree>
    <p:extLst>
      <p:ext uri="{BB962C8B-B14F-4D97-AF65-F5344CB8AC3E}">
        <p14:creationId xmlns:p14="http://schemas.microsoft.com/office/powerpoint/2010/main" val="13872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867400" y="2266950"/>
            <a:ext cx="3177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Instant Visual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B6227-B284-438A-87EF-AF2BDC5AB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33550"/>
            <a:ext cx="5410200" cy="14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7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6248400" y="2190750"/>
            <a:ext cx="274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Example of Object Classification</a:t>
            </a:r>
          </a:p>
        </p:txBody>
      </p:sp>
      <p:pic>
        <p:nvPicPr>
          <p:cNvPr id="7" name="Picture 6" descr="A picture containing photo, different, showing&#10;&#10;Description generated with high confidence">
            <a:extLst>
              <a:ext uri="{FF2B5EF4-FFF2-40B4-BE49-F238E27FC236}">
                <a16:creationId xmlns:a16="http://schemas.microsoft.com/office/drawing/2014/main" id="{8A579970-14D4-4E9B-8F43-DD886C8BD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1410459"/>
            <a:ext cx="5917054" cy="23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06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515926" y="2063918"/>
            <a:ext cx="3399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Example of Object Detection within Photographs</a:t>
            </a:r>
          </a:p>
        </p:txBody>
      </p:sp>
      <p:pic>
        <p:nvPicPr>
          <p:cNvPr id="7" name="Picture 6" descr="A dog wearing a hat&#10;&#10;Description generated with very high confidence">
            <a:extLst>
              <a:ext uri="{FF2B5EF4-FFF2-40B4-BE49-F238E27FC236}">
                <a16:creationId xmlns:a16="http://schemas.microsoft.com/office/drawing/2014/main" id="{E40AF72A-3750-49E5-93DB-818F42C1E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993636"/>
            <a:ext cx="48577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82477"/>
      </p:ext>
    </p:extLst>
  </p:cSld>
  <p:clrMapOvr>
    <a:masterClrMapping/>
  </p:clrMapOvr>
</p:sld>
</file>

<file path=ppt/theme/theme1.xml><?xml version="1.0" encoding="utf-8"?>
<a:theme xmlns:a="http://schemas.openxmlformats.org/drawingml/2006/main" name="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5025</TotalTime>
  <Words>1709</Words>
  <Application>Microsoft Macintosh PowerPoint</Application>
  <PresentationFormat>On-screen Show (16:9)</PresentationFormat>
  <Paragraphs>335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56</vt:i4>
      </vt:variant>
    </vt:vector>
  </HeadingPairs>
  <TitlesOfParts>
    <vt:vector size="70" baseType="lpstr">
      <vt:lpstr>Arial</vt:lpstr>
      <vt:lpstr>Calibri</vt:lpstr>
      <vt:lpstr>Courier New</vt:lpstr>
      <vt:lpstr>Franklin Gothic Book</vt:lpstr>
      <vt:lpstr>Georgia</vt:lpstr>
      <vt:lpstr>Helvetica</vt:lpstr>
      <vt:lpstr>Times New Roman</vt:lpstr>
      <vt:lpstr>Trebuchet MS</vt:lpstr>
      <vt:lpstr>UMKC_PPT1</vt:lpstr>
      <vt:lpstr>1_UMKC_PPT1</vt:lpstr>
      <vt:lpstr>2_UMKC_PPT1</vt:lpstr>
      <vt:lpstr>3_UMKC_PPT1</vt:lpstr>
      <vt:lpstr>1_Office Theme</vt:lpstr>
      <vt:lpstr>2_Custom Design</vt:lpstr>
      <vt:lpstr>PowerPoint Presentation</vt:lpstr>
      <vt:lpstr>Feedback is greatly appreciated!</vt:lpstr>
      <vt:lpstr>Objective</vt:lpstr>
      <vt:lpstr>What is Deep Learning?</vt:lpstr>
      <vt:lpstr>PowerPoint Presentation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Challenges!</vt:lpstr>
      <vt:lpstr>Why is Deep Learning?</vt:lpstr>
      <vt:lpstr>"Brain"-like: Feature Hierarchies</vt:lpstr>
      <vt:lpstr>How does Deep Learning work?</vt:lpstr>
      <vt:lpstr>Hierarchical feature extraction in Deep Learning</vt:lpstr>
      <vt:lpstr>Hierarchical feature extraction in Deep Learning</vt:lpstr>
      <vt:lpstr>Feature Hierarchies: Vision</vt:lpstr>
      <vt:lpstr>Biological Neuron</vt:lpstr>
      <vt:lpstr>Artificial Neurons</vt:lpstr>
      <vt:lpstr>House price prediction neural network</vt:lpstr>
      <vt:lpstr>PowerPoint Presentation</vt:lpstr>
      <vt:lpstr>Deep Learning Libraries</vt:lpstr>
      <vt:lpstr> Industry traction </vt:lpstr>
      <vt:lpstr>Startup-land traction </vt:lpstr>
      <vt:lpstr>Research traction</vt:lpstr>
      <vt:lpstr>Keras is multi-backend, multi-platform</vt:lpstr>
      <vt:lpstr>What's TensorFlow™?</vt:lpstr>
      <vt:lpstr>Getting the idea of Computation Graph</vt:lpstr>
      <vt:lpstr>Data Flow Graphs</vt:lpstr>
      <vt:lpstr>Data Flow Graphs</vt:lpstr>
      <vt:lpstr>Data Flow Graphs</vt:lpstr>
      <vt:lpstr>Data Flow Graphs</vt:lpstr>
      <vt:lpstr>How to get the value of a?</vt:lpstr>
      <vt:lpstr>How to get the value of a?</vt:lpstr>
      <vt:lpstr>How to get the value of a?</vt:lpstr>
      <vt:lpstr>tf.Session()</vt:lpstr>
      <vt:lpstr>More Graphs</vt:lpstr>
      <vt:lpstr>Sub Graphs</vt:lpstr>
      <vt:lpstr>What’s Keras </vt:lpstr>
      <vt:lpstr>PowerPoint Presentation</vt:lpstr>
      <vt:lpstr> How to use Keras: An Introduction </vt:lpstr>
      <vt:lpstr> Sequential Model </vt:lpstr>
      <vt:lpstr> Specifying the input shape </vt:lpstr>
      <vt:lpstr>Ways of specifying input_shape</vt:lpstr>
      <vt:lpstr>Functional model</vt:lpstr>
      <vt:lpstr>Common attribute of sequential and functional model </vt:lpstr>
      <vt:lpstr> Compilation</vt:lpstr>
      <vt:lpstr> Training</vt:lpstr>
      <vt:lpstr>Use case: predict Diabetes</vt:lpstr>
      <vt:lpstr>Diabetes Neural Network</vt:lpstr>
      <vt:lpstr>Use case: predict diabetes</vt:lpstr>
      <vt:lpstr>Result</vt:lpstr>
      <vt:lpstr>PowerPoint Presentation</vt:lpstr>
      <vt:lpstr>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TensorFlow!</dc:title>
  <cp:lastModifiedBy>Nagulapati, Rohithkumar (UMKC-Student)</cp:lastModifiedBy>
  <cp:revision>184</cp:revision>
  <dcterms:created xsi:type="dcterms:W3CDTF">2017-08-26T00:55:32Z</dcterms:created>
  <dcterms:modified xsi:type="dcterms:W3CDTF">2019-03-15T17:14:25Z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2017-08-26T00:00:00Z</vt:filetime>
  </property>
</Properties>
</file>